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68ae3f4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68ae3f4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653f11944_1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653f11944_1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653f11944_1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653f11944_1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653f11944_1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653f11944_1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653f11944_1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653f11944_1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66d14e14d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66d14e14d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66d14e14d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66d14e14d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653f119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653f119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653f119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653f119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653f119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653f119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653f11944_1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653f11944_1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653f11944_1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653f11944_1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653f1194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653f1194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653f1194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653f1194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653f11944_1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653f11944_1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653f11944_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653f11944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653f1194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653f1194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653f11944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653f11944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653f119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653f119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653f119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653f119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66d14e14d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66d14e14d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66d14e14d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66d14e14d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653f119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653f119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653f119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653f119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235813" y="3672100"/>
            <a:ext cx="26724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s" sz="1400">
                <a:solidFill>
                  <a:schemeClr val="lt1"/>
                </a:solidFill>
              </a:rPr>
              <a:t>Andrea Gómez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s" sz="1400">
                <a:solidFill>
                  <a:schemeClr val="lt1"/>
                </a:solidFill>
              </a:rPr>
              <a:t>Carlos Pérez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s" sz="1400">
                <a:solidFill>
                  <a:schemeClr val="lt1"/>
                </a:solidFill>
              </a:rPr>
              <a:t>Jorge Sánchez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s" sz="1400">
                <a:solidFill>
                  <a:schemeClr val="lt1"/>
                </a:solidFill>
              </a:rPr>
              <a:t>Salma Benmoussa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s" sz="1400">
                <a:solidFill>
                  <a:schemeClr val="lt1"/>
                </a:solidFill>
              </a:rPr>
              <a:t>Carolina Fernández</a:t>
            </a:r>
            <a:endParaRPr b="1" sz="1400">
              <a:solidFill>
                <a:schemeClr val="lt1"/>
              </a:solidFill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225" y="349326"/>
            <a:ext cx="4827575" cy="3125750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75" y="641725"/>
            <a:ext cx="8799227" cy="407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38" y="855473"/>
            <a:ext cx="7777526" cy="358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63" y="446825"/>
            <a:ext cx="202882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46" y="59348"/>
            <a:ext cx="3970099" cy="31826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025" y="3148050"/>
            <a:ext cx="3725126" cy="17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600" y="0"/>
            <a:ext cx="5128875" cy="36190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9"/>
          <p:cNvSpPr/>
          <p:nvPr/>
        </p:nvSpPr>
        <p:spPr>
          <a:xfrm>
            <a:off x="482175" y="1480925"/>
            <a:ext cx="1531500" cy="46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9575" y="2642125"/>
            <a:ext cx="3577725" cy="24234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325" y="823925"/>
            <a:ext cx="6866448" cy="386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75" y="188125"/>
            <a:ext cx="2054675" cy="10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513" y="28900"/>
            <a:ext cx="3234974" cy="199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33"/>
          <p:cNvGrpSpPr/>
          <p:nvPr/>
        </p:nvGrpSpPr>
        <p:grpSpPr>
          <a:xfrm>
            <a:off x="4874787" y="1430427"/>
            <a:ext cx="3923987" cy="3864581"/>
            <a:chOff x="693500" y="629175"/>
            <a:chExt cx="3958825" cy="4116950"/>
          </a:xfrm>
        </p:grpSpPr>
        <p:sp>
          <p:nvSpPr>
            <p:cNvPr id="178" name="Google Shape;178;p33"/>
            <p:cNvSpPr/>
            <p:nvPr/>
          </p:nvSpPr>
          <p:spPr>
            <a:xfrm>
              <a:off x="693500" y="629175"/>
              <a:ext cx="1799100" cy="1769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2326125" y="3828725"/>
              <a:ext cx="2326200" cy="91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0" name="Google Shape;18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0325" y="629175"/>
              <a:ext cx="3893725" cy="3539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33"/>
          <p:cNvSpPr/>
          <p:nvPr/>
        </p:nvSpPr>
        <p:spPr>
          <a:xfrm>
            <a:off x="149550" y="3424325"/>
            <a:ext cx="4082400" cy="1599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3"/>
          <p:cNvSpPr txBox="1"/>
          <p:nvPr/>
        </p:nvSpPr>
        <p:spPr>
          <a:xfrm>
            <a:off x="187825" y="223950"/>
            <a:ext cx="3872100" cy="461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solidFill>
                  <a:schemeClr val="lt1"/>
                </a:solidFill>
                <a:highlight>
                  <a:schemeClr val="dk1"/>
                </a:highlight>
              </a:rPr>
              <a:t>Atraer clientes:</a:t>
            </a:r>
            <a:r>
              <a:rPr lang="es" sz="1600">
                <a:solidFill>
                  <a:schemeClr val="lt1"/>
                </a:solidFill>
                <a:highlight>
                  <a:schemeClr val="dk1"/>
                </a:highlight>
              </a:rPr>
              <a:t>Las ofertas y descuentos son una forma efectiva de atraer a nuevos clientes y retener a los existentes</a:t>
            </a:r>
            <a:endParaRPr sz="1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solidFill>
                  <a:schemeClr val="lt1"/>
                </a:solidFill>
                <a:highlight>
                  <a:schemeClr val="dk1"/>
                </a:highlight>
              </a:rPr>
              <a:t>impulsar las ventas:</a:t>
            </a:r>
            <a:r>
              <a:rPr lang="es" sz="1600">
                <a:solidFill>
                  <a:schemeClr val="lt1"/>
                </a:solidFill>
                <a:highlight>
                  <a:schemeClr val="dk1"/>
                </a:highlight>
              </a:rPr>
              <a:t>Las ofertas especiales, como descuentos por tiempo limitado, pueden impulsar las ventas de videojuegos</a:t>
            </a:r>
            <a:endParaRPr sz="1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solidFill>
                  <a:schemeClr val="lt1"/>
                </a:solidFill>
                <a:highlight>
                  <a:schemeClr val="dk1"/>
                </a:highlight>
              </a:rPr>
              <a:t>Fidelización del cliente: </a:t>
            </a:r>
            <a:endParaRPr b="1" sz="1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lt1"/>
                </a:solidFill>
                <a:highlight>
                  <a:schemeClr val="dk1"/>
                </a:highlight>
              </a:rPr>
              <a:t>Un sistema que premia a los consumidores más fieles para ofrecerles </a:t>
            </a:r>
            <a:r>
              <a:rPr lang="es" sz="1600">
                <a:solidFill>
                  <a:schemeClr val="dk1"/>
                </a:solidFill>
              </a:rPr>
              <a:t>descuentos exclusivos 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25" y="500925"/>
            <a:ext cx="37065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MÉTRICAS</a:t>
            </a:r>
            <a:endParaRPr b="1"/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576" y="254025"/>
            <a:ext cx="4688425" cy="20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/>
        </p:nvSpPr>
        <p:spPr>
          <a:xfrm>
            <a:off x="228925" y="1432963"/>
            <a:ext cx="3872100" cy="47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highlight>
                  <a:schemeClr val="dk1"/>
                </a:highlight>
              </a:rPr>
              <a:t>Ventas por cliente</a:t>
            </a:r>
            <a:endParaRPr sz="1900"/>
          </a:p>
        </p:txBody>
      </p:sp>
      <p:sp>
        <p:nvSpPr>
          <p:cNvPr id="205" name="Google Shape;205;p37"/>
          <p:cNvSpPr txBox="1"/>
          <p:nvPr/>
        </p:nvSpPr>
        <p:spPr>
          <a:xfrm>
            <a:off x="228925" y="1914363"/>
            <a:ext cx="3872100" cy="240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solidFill>
                  <a:schemeClr val="lt1"/>
                </a:solidFill>
              </a:rPr>
              <a:t>Evaluación del rendimiento:</a:t>
            </a:r>
            <a:r>
              <a:rPr lang="es" sz="1600">
                <a:solidFill>
                  <a:schemeClr val="lt1"/>
                </a:solidFill>
              </a:rPr>
              <a:t> rastrear las ventas por cliente nos permite evaluar el rendimiento individual de cada cliente.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solidFill>
                  <a:schemeClr val="lt1"/>
                </a:solidFill>
              </a:rPr>
              <a:t>Segmentación de clientes: </a:t>
            </a:r>
            <a:r>
              <a:rPr lang="es" sz="1600">
                <a:solidFill>
                  <a:schemeClr val="lt1"/>
                </a:solidFill>
              </a:rPr>
              <a:t>Podemos segmentar la base de clientes en grupos o categorías según su valor para el negocio.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06" name="Google Shape;2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498" y="2312175"/>
            <a:ext cx="2743582" cy="24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01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8458" l="31309" r="0" t="0"/>
          <a:stretch/>
        </p:blipFill>
        <p:spPr>
          <a:xfrm>
            <a:off x="219675" y="306575"/>
            <a:ext cx="1794225" cy="11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21" y="893100"/>
            <a:ext cx="7732652" cy="367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2714" l="0" r="0" t="0"/>
          <a:stretch/>
        </p:blipFill>
        <p:spPr>
          <a:xfrm>
            <a:off x="685350" y="793725"/>
            <a:ext cx="8212198" cy="37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21383" l="0" r="0" t="0"/>
          <a:stretch/>
        </p:blipFill>
        <p:spPr>
          <a:xfrm>
            <a:off x="268200" y="223000"/>
            <a:ext cx="1549975" cy="9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50" y="892150"/>
            <a:ext cx="7824799" cy="36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0" r="0" t="28764"/>
          <a:stretch/>
        </p:blipFill>
        <p:spPr>
          <a:xfrm>
            <a:off x="0" y="341425"/>
            <a:ext cx="5090200" cy="8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25" y="145225"/>
            <a:ext cx="1962150" cy="10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50" y="938225"/>
            <a:ext cx="6667526" cy="375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6" y="757825"/>
            <a:ext cx="7525800" cy="42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43" y="195275"/>
            <a:ext cx="1666850" cy="10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